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65" r:id="rId3"/>
    <p:sldId id="366" r:id="rId4"/>
    <p:sldId id="272" r:id="rId5"/>
    <p:sldId id="273" r:id="rId6"/>
    <p:sldId id="276" r:id="rId7"/>
    <p:sldId id="277" r:id="rId8"/>
    <p:sldId id="263" r:id="rId9"/>
    <p:sldId id="278" r:id="rId10"/>
    <p:sldId id="274" r:id="rId11"/>
    <p:sldId id="279" r:id="rId12"/>
    <p:sldId id="280" r:id="rId13"/>
    <p:sldId id="367" r:id="rId14"/>
    <p:sldId id="283" r:id="rId15"/>
    <p:sldId id="282" r:id="rId16"/>
    <p:sldId id="284" r:id="rId17"/>
    <p:sldId id="285" r:id="rId18"/>
    <p:sldId id="286" r:id="rId19"/>
    <p:sldId id="287" r:id="rId20"/>
    <p:sldId id="288" r:id="rId21"/>
    <p:sldId id="364"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p:scale>
          <a:sx n="77" d="100"/>
          <a:sy n="77" d="100"/>
        </p:scale>
        <p:origin x="2496" y="1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10D40-2CD5-7F4D-9B68-433D7926B747}" type="datetimeFigureOut">
              <a:rPr lang="en-US" smtClean="0"/>
              <a:t>6/24/24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F144F-25EA-9947-8919-E6037ABB5C90}" type="slidenum">
              <a:rPr lang="en-US" smtClean="0"/>
              <a:t>‹#›</a:t>
            </a:fld>
            <a:endParaRPr lang="en-US"/>
          </a:p>
        </p:txBody>
      </p:sp>
    </p:spTree>
    <p:extLst>
      <p:ext uri="{BB962C8B-B14F-4D97-AF65-F5344CB8AC3E}">
        <p14:creationId xmlns:p14="http://schemas.microsoft.com/office/powerpoint/2010/main" val="122844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6886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584-5D1C-43E9-A6D7-00FE368E4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F27C28-1F1D-4112-B446-13B177C9E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03E85-9805-45AC-BC00-053B15F8FA8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B2A0D18E-EABB-469D-96A1-D46934D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0351-3B36-4BA3-AD50-12A9DCF3873F}"/>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874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660-3364-41D9-8EA5-8CEA9E89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980E-2348-472F-BAC4-679E04EF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62C8-B1CA-4465-8DEA-D820C6AAF12D}"/>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6B8F7BA1-FD18-4F57-AD1C-6099E892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5A6C8-4C8F-49F8-9109-09236E45049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4175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AC645-9F3D-4DC7-9A92-0A0525587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7B7-6DBA-46B5-8B2C-38CE4AE7B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4A70-A2AE-47CE-A6BC-BCE3DC1878A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F49724B-82F0-4DC6-BC4B-C5FCA31C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0129-176E-4456-B966-8B2DE35F2B8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8265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002653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0950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12522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6306308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263590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546464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975505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48590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A9A5-290C-4F3A-A911-8E0CAC228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8E98-7FA1-4A78-974F-173C34C6D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654C-F3C2-42C3-92AF-59B468BBA22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0CCCAE3F-4DD5-4858-AA06-95A06C2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0298F-F03A-418F-B35E-9BC2FF6365A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8593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524132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850141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892285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9274-56C1-4877-A90B-92C4068771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A53B3D-4D41-4501-BAF6-F3B7EF7D2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67FB4-FD4A-4D8D-AED7-3FC20A463661}"/>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E2EAB08-843A-4C2B-ADA4-B8DB1424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CF52F-0232-4C96-B1EE-BCA0D6D0A510}"/>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85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1C-ECD0-47AB-BA0F-0437D701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691E5-09F3-4EA3-889B-2CAD9204D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16845-FEAC-423F-BB4B-4B7F35001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66E6D-A1DC-4659-A41F-F35BED5CAD37}"/>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714B62B-D1B9-4486-9A03-DDC26564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769-D60D-4AB1-AF22-B56A83C2815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1593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F43-71C1-49A6-987C-DAE4B436D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80519-D8A6-4C66-9699-B4AA8B364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3653C-3AFA-4400-B2E3-6D0F9FD50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1F45E-9B40-4590-B5D3-5747EF414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1B297-CD39-47F6-A070-971D1C5DB1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F90A1-E3B2-4167-8859-DDB011F88133}"/>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a:extLst>
              <a:ext uri="{FF2B5EF4-FFF2-40B4-BE49-F238E27FC236}">
                <a16:creationId xmlns:a16="http://schemas.microsoft.com/office/drawing/2014/main" id="{31EDFCE8-2284-4363-8149-050EDC1BC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1FBF2-1962-448E-A70D-602DDB4AF18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491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7F5-12EE-4F32-8D97-807B49DCE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35D4-B980-4EF5-8DBB-F40339308B3F}"/>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a:extLst>
              <a:ext uri="{FF2B5EF4-FFF2-40B4-BE49-F238E27FC236}">
                <a16:creationId xmlns:a16="http://schemas.microsoft.com/office/drawing/2014/main" id="{1521F84B-953D-42C8-B404-92010AA0D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BD95-8A0E-4101-8752-39B4725C071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732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D400-DB11-4827-85ED-3EE46DBCB8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a:extLst>
              <a:ext uri="{FF2B5EF4-FFF2-40B4-BE49-F238E27FC236}">
                <a16:creationId xmlns:a16="http://schemas.microsoft.com/office/drawing/2014/main" id="{B46B93FB-4385-4933-8EB4-BF3986AB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12017-14D5-4021-8D17-7754FBCBBD3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351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808-788C-4D9D-A8C6-D2F04FAFF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CA977-071D-405D-AE8E-AEE355326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08F21-CC89-4B80-A41D-A75F08ECF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62BCE-B80B-4D69-BC32-CE83CAFF19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9919519A-9F47-4718-9E81-767433AD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9D84-07FE-4B5D-985B-B5410DA35A2D}"/>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93215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0414-1737-4FCC-BE95-88FABF51E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226EE5-FE52-4354-897C-5BE025DAF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9A4403-9062-48FB-ACC9-28207763C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83A02-AE2D-488B-82D0-C14B1DECABC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FC5B619-0B9A-4867-AB19-4D8B57AA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D893D-519B-46A2-A195-115D85C47A46}"/>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03865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A93C5-8DC1-44BE-9ADF-8A57F4D3A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C90ED-CCE6-4794-9CB0-8D90F8DAE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6B678-FC1B-4291-B30C-639A9BF7C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8D65791F-C7F9-48E0-95A7-EC90424B6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D9EA-6AFE-450B-9D24-3080E17A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205881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8050215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151793"/>
            <a:ext cx="7491004" cy="49900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2583498" y="2245065"/>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2064328" y="634509"/>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745A6C7-E465-C63D-8091-661B2F30A37F}"/>
              </a:ext>
            </a:extLst>
          </p:cNvPr>
          <p:cNvSpPr txBox="1"/>
          <p:nvPr/>
        </p:nvSpPr>
        <p:spPr>
          <a:xfrm>
            <a:off x="-206685" y="693075"/>
            <a:ext cx="5336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الجزء 3: رؤيا 19: 1-10</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49E383A2-2256-9ACE-97DC-659B3CA14086}"/>
              </a:ext>
            </a:extLst>
          </p:cNvPr>
          <p:cNvSpPr>
            <a:spLocks noChangeArrowheads="1"/>
          </p:cNvSpPr>
          <p:nvPr/>
        </p:nvSpPr>
        <p:spPr bwMode="auto">
          <a:xfrm>
            <a:off x="0" y="5205045"/>
            <a:ext cx="12211336" cy="164925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eaLnBrk="1" fontAlgn="base" latinLnBrk="0" hangingPunct="1">
              <a:lnSpc>
                <a:spcPct val="100000"/>
              </a:lnSpc>
              <a:spcBef>
                <a:spcPct val="20000"/>
              </a:spcBef>
              <a:spcAft>
                <a:spcPts val="0"/>
              </a:spcAft>
              <a:buClr>
                <a:srgbClr val="FFCC00"/>
              </a:buClr>
              <a:buSzPct val="70000"/>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وعظ د. جيم هارملينغ</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 </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كلية الكتاب المقدس سنغافورة</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 </a:t>
            </a:r>
          </a:p>
        </p:txBody>
      </p:sp>
    </p:spTree>
    <p:extLst>
      <p:ext uri="{BB962C8B-B14F-4D97-AF65-F5344CB8AC3E}">
        <p14:creationId xmlns:p14="http://schemas.microsoft.com/office/powerpoint/2010/main" val="766164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15" b="114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Revelation 19 - Verse by Verse">
            <a:extLst>
              <a:ext uri="{FF2B5EF4-FFF2-40B4-BE49-F238E27FC236}">
                <a16:creationId xmlns:a16="http://schemas.microsoft.com/office/drawing/2014/main" id="{A64DF36C-1D4B-4C13-A413-2EEB34CDE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43" r="1087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9670EA3-261F-4DFC-BE3C-85DCA3C363F0}"/>
              </a:ext>
            </a:extLst>
          </p:cNvPr>
          <p:cNvSpPr txBox="1"/>
          <p:nvPr/>
        </p:nvSpPr>
        <p:spPr>
          <a:xfrm>
            <a:off x="1324117" y="1010453"/>
            <a:ext cx="2248311" cy="1953868"/>
          </a:xfrm>
          <a:prstGeom prst="rect">
            <a:avLst/>
          </a:prstGeom>
          <a:solidFill>
            <a:schemeClr val="tx1"/>
          </a:solidFill>
        </p:spPr>
        <p:txBody>
          <a:bodyPr wrap="square">
            <a:spAutoFit/>
          </a:bodyPr>
          <a:lstStyle/>
          <a:p>
            <a:pPr algn="ctr">
              <a:lnSpc>
                <a:spcPct val="150000"/>
              </a:lnSpc>
            </a:pPr>
            <a:r>
              <a:rPr lang="ar-JO" sz="2800" b="1" i="0" dirty="0">
                <a:solidFill>
                  <a:schemeClr val="bg1"/>
                </a:solidFill>
                <a:effectLst/>
                <a:latin typeface="Arial" panose="020B0604020202020204" pitchFamily="34" charset="0"/>
                <a:cs typeface="Arial" panose="020B0604020202020204" pitchFamily="34" charset="0"/>
              </a:rPr>
              <a:t>الخلاص</a:t>
            </a:r>
            <a:endParaRPr lang="en-US" sz="2800" b="1" i="0" dirty="0">
              <a:solidFill>
                <a:schemeClr val="bg1"/>
              </a:solidFill>
              <a:effectLst/>
              <a:latin typeface="Arial" panose="020B0604020202020204" pitchFamily="34" charset="0"/>
              <a:cs typeface="Arial" panose="020B0604020202020204" pitchFamily="34" charset="0"/>
            </a:endParaRPr>
          </a:p>
          <a:p>
            <a:pPr algn="ctr">
              <a:lnSpc>
                <a:spcPct val="150000"/>
              </a:lnSpc>
            </a:pPr>
            <a:r>
              <a:rPr lang="ar-JO" sz="2800" b="1" dirty="0">
                <a:solidFill>
                  <a:schemeClr val="bg1"/>
                </a:solidFill>
                <a:latin typeface="Arial" panose="020B0604020202020204" pitchFamily="34" charset="0"/>
                <a:cs typeface="Arial" panose="020B0604020202020204" pitchFamily="34" charset="0"/>
              </a:rPr>
              <a:t>المجد</a:t>
            </a:r>
            <a:endParaRPr lang="en-US" sz="2800" b="1" dirty="0">
              <a:solidFill>
                <a:schemeClr val="bg1"/>
              </a:solidFill>
              <a:latin typeface="Arial" panose="020B0604020202020204" pitchFamily="34" charset="0"/>
              <a:cs typeface="Arial" panose="020B0604020202020204" pitchFamily="34" charset="0"/>
            </a:endParaRPr>
          </a:p>
          <a:p>
            <a:pPr algn="ctr">
              <a:lnSpc>
                <a:spcPct val="150000"/>
              </a:lnSpc>
            </a:pPr>
            <a:r>
              <a:rPr lang="ar-JO" sz="2800" b="1" dirty="0">
                <a:solidFill>
                  <a:schemeClr val="bg1"/>
                </a:solidFill>
                <a:latin typeface="Arial" panose="020B0604020202020204" pitchFamily="34" charset="0"/>
                <a:cs typeface="Arial" panose="020B0604020202020204" pitchFamily="34" charset="0"/>
              </a:rPr>
              <a:t>القدرة</a:t>
            </a:r>
            <a:endParaRPr lang="en-US" sz="28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49C93E-37EE-4AEA-91B8-5EA937099620}"/>
              </a:ext>
            </a:extLst>
          </p:cNvPr>
          <p:cNvSpPr txBox="1"/>
          <p:nvPr/>
        </p:nvSpPr>
        <p:spPr>
          <a:xfrm>
            <a:off x="0" y="189984"/>
            <a:ext cx="5781675" cy="523220"/>
          </a:xfrm>
          <a:prstGeom prst="rect">
            <a:avLst/>
          </a:prstGeom>
          <a:solidFill>
            <a:schemeClr val="bg1"/>
          </a:solidFill>
        </p:spPr>
        <p:txBody>
          <a:bodyPr wrap="square">
            <a:spAutoFit/>
          </a:bodyPr>
          <a:lstStyle/>
          <a:p>
            <a:pPr algn="ctr"/>
            <a:r>
              <a:rPr lang="ar-JO" sz="2800" b="1" dirty="0">
                <a:solidFill>
                  <a:srgbClr val="000000"/>
                </a:solidFill>
                <a:latin typeface="Arial" panose="020B0604020202020204" pitchFamily="34" charset="0"/>
                <a:cs typeface="Arial" panose="020B0604020202020204" pitchFamily="34" charset="0"/>
              </a:rPr>
              <a:t>افرحوا فالعدو مهزوم </a:t>
            </a:r>
            <a:r>
              <a:rPr lang="ar-JO" sz="2800" dirty="0">
                <a:solidFill>
                  <a:srgbClr val="000000"/>
                </a:solidFill>
                <a:latin typeface="Arial" panose="020B0604020202020204" pitchFamily="34" charset="0"/>
                <a:cs typeface="Arial" panose="020B0604020202020204" pitchFamily="34" charset="0"/>
              </a:rPr>
              <a:t>(ع 1-5)</a:t>
            </a: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98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tting the Scene: How to Photograph Sunrise - Sunrise Photo Tips">
            <a:extLst>
              <a:ext uri="{FF2B5EF4-FFF2-40B4-BE49-F238E27FC236}">
                <a16:creationId xmlns:a16="http://schemas.microsoft.com/office/drawing/2014/main" id="{2DA84996-245D-4644-BFD7-FF0199274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5950"/>
          <a:stretch/>
        </p:blipFill>
        <p:spPr bwMode="auto">
          <a:xfrm>
            <a:off x="-1" y="-1"/>
            <a:ext cx="12211277"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814E8D23-5B55-44C2-BC39-E32823C448BD}"/>
              </a:ext>
            </a:extLst>
          </p:cNvPr>
          <p:cNvSpPr txBox="1"/>
          <p:nvPr/>
        </p:nvSpPr>
        <p:spPr>
          <a:xfrm>
            <a:off x="1477617" y="920619"/>
            <a:ext cx="9236766" cy="3539430"/>
          </a:xfrm>
          <a:prstGeom prst="rect">
            <a:avLst/>
          </a:prstGeom>
          <a:solidFill>
            <a:schemeClr val="bg1"/>
          </a:solidFill>
        </p:spPr>
        <p:txBody>
          <a:bodyPr wrap="square">
            <a:spAutoFit/>
          </a:bodyPr>
          <a:lstStyle/>
          <a:p>
            <a:pPr algn="ctr"/>
            <a:r>
              <a:rPr lang="ar-JO" sz="3200" dirty="0">
                <a:effectLst/>
                <a:latin typeface="Arial" panose="020B0604020202020204" pitchFamily="34" charset="0"/>
                <a:ea typeface="Arial Unicode MS"/>
                <a:cs typeface="Arial" panose="020B0604020202020204" pitchFamily="34" charset="0"/>
              </a:rPr>
              <a:t>الله مُمجَّد لأن له الخلاص والمجد والقدرة، يجب على كل من هذه الصفات الثلاث العظيمة لله، أن توقظ استجابتها الخاصة في قلب الإنسان، ينبغي لخلاص الله أن يوقظ امتنان الإنسان، يجب أن يوقظ مجد الله توقير الإنسان؛ إن قوة الله تُمارس دائماً في محبة الله، وبالتالي ينبغي أن توقظ ثقة الإنسان، والإمتنان، والتبجيل، هذه هي العناصر المكونة للتسبيح الحقيقي.</a:t>
            </a:r>
            <a:endParaRPr lang="en-US" sz="3200" dirty="0">
              <a:effectLst/>
              <a:latin typeface="Arial" panose="020B0604020202020204" pitchFamily="34" charset="0"/>
              <a:ea typeface="Arial Unicode MS"/>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وليم باركلي</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9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15" b="114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Revelation 19 - Verse by Verse">
            <a:extLst>
              <a:ext uri="{FF2B5EF4-FFF2-40B4-BE49-F238E27FC236}">
                <a16:creationId xmlns:a16="http://schemas.microsoft.com/office/drawing/2014/main" id="{A64DF36C-1D4B-4C13-A413-2EEB34CDE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43" r="1087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9670EA3-261F-4DFC-BE3C-85DCA3C363F0}"/>
              </a:ext>
            </a:extLst>
          </p:cNvPr>
          <p:cNvSpPr txBox="1"/>
          <p:nvPr/>
        </p:nvSpPr>
        <p:spPr>
          <a:xfrm>
            <a:off x="1011383" y="1010453"/>
            <a:ext cx="2561046" cy="1951496"/>
          </a:xfrm>
          <a:prstGeom prst="rect">
            <a:avLst/>
          </a:prstGeom>
          <a:solidFill>
            <a:schemeClr val="tx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الخلاص = الإمتنان</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المجد = التوقير</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القدرة = الثقة</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49C93E-37EE-4AEA-91B8-5EA937099620}"/>
              </a:ext>
            </a:extLst>
          </p:cNvPr>
          <p:cNvSpPr txBox="1"/>
          <p:nvPr/>
        </p:nvSpPr>
        <p:spPr>
          <a:xfrm>
            <a:off x="0" y="189984"/>
            <a:ext cx="5781675"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افرحوا فالعدو مهزوم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 1-5)</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85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Trolley Problem | Blog for Chumps">
            <a:extLst>
              <a:ext uri="{FF2B5EF4-FFF2-40B4-BE49-F238E27FC236}">
                <a16:creationId xmlns:a16="http://schemas.microsoft.com/office/drawing/2014/main" id="{0256930A-C3B5-495F-98EA-D00203ECE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403" y="136392"/>
            <a:ext cx="55626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JaK Attack! Episode 17.24 |">
            <a:extLst>
              <a:ext uri="{FF2B5EF4-FFF2-40B4-BE49-F238E27FC236}">
                <a16:creationId xmlns:a16="http://schemas.microsoft.com/office/drawing/2014/main" id="{1DA57E75-B980-4517-AF7A-B9FCCE58D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8" y="2378208"/>
            <a:ext cx="28575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nidely Whiplash - Wikipedia">
            <a:extLst>
              <a:ext uri="{FF2B5EF4-FFF2-40B4-BE49-F238E27FC236}">
                <a16:creationId xmlns:a16="http://schemas.microsoft.com/office/drawing/2014/main" id="{06E641C0-C568-4371-8524-F0F36F64E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238" y="3200400"/>
            <a:ext cx="4707842" cy="352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7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15" b="114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Revelation 19 - Verse by Verse">
            <a:extLst>
              <a:ext uri="{FF2B5EF4-FFF2-40B4-BE49-F238E27FC236}">
                <a16:creationId xmlns:a16="http://schemas.microsoft.com/office/drawing/2014/main" id="{A64DF36C-1D4B-4C13-A413-2EEB34CDE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43" r="1087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1" y="1190109"/>
            <a:ext cx="5781675" cy="954107"/>
          </a:xfrm>
          <a:prstGeom prst="rect">
            <a:avLst/>
          </a:prstGeom>
          <a:solidFill>
            <a:schemeClr val="bg1"/>
          </a:solidFill>
        </p:spPr>
        <p:txBody>
          <a:bodyPr wrap="square">
            <a:spAutoFit/>
          </a:bodyPr>
          <a:lstStyle/>
          <a:p>
            <a:pPr algn="ctr"/>
            <a:r>
              <a:rPr lang="ar-JO" sz="2800" b="1" dirty="0">
                <a:solidFill>
                  <a:srgbClr val="000000"/>
                </a:solidFill>
                <a:latin typeface="Arial" panose="020B0604020202020204" pitchFamily="34" charset="0"/>
                <a:cs typeface="Arial" panose="020B0604020202020204" pitchFamily="34" charset="0"/>
              </a:rPr>
              <a:t>افرحوا فالملك يحكم وعروسه مستعدة             </a:t>
            </a:r>
            <a:r>
              <a:rPr lang="ar-JO" sz="2800" dirty="0">
                <a:solidFill>
                  <a:srgbClr val="000000"/>
                </a:solidFill>
                <a:latin typeface="Arial" panose="020B0604020202020204" pitchFamily="34" charset="0"/>
                <a:cs typeface="Arial" panose="020B0604020202020204" pitchFamily="34" charset="0"/>
              </a:rPr>
              <a:t>(ع 6-8)</a:t>
            </a:r>
            <a:endParaRPr lang="en-US" sz="280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C38F62-CE61-465F-A949-DF7A09317CEC}"/>
              </a:ext>
            </a:extLst>
          </p:cNvPr>
          <p:cNvSpPr txBox="1"/>
          <p:nvPr/>
        </p:nvSpPr>
        <p:spPr>
          <a:xfrm>
            <a:off x="0" y="209034"/>
            <a:ext cx="5781675"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افرحوا فالعدو مهزوم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(ع 1-5)</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13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39" name="Freeform: Shape 138">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1" name="Freeform: Shape 140">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076" name="Picture 4" descr="What to expect in Heaven - Overcoming Satan In One Short Sentence">
            <a:extLst>
              <a:ext uri="{FF2B5EF4-FFF2-40B4-BE49-F238E27FC236}">
                <a16:creationId xmlns:a16="http://schemas.microsoft.com/office/drawing/2014/main" id="{AAE5405A-4DB9-4E37-981C-3364EC141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26" r="-2" b="19863"/>
          <a:stretch/>
        </p:blipFill>
        <p:spPr bwMode="auto">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Box 17">
            <a:extLst>
              <a:ext uri="{FF2B5EF4-FFF2-40B4-BE49-F238E27FC236}">
                <a16:creationId xmlns:a16="http://schemas.microsoft.com/office/drawing/2014/main" id="{1C495378-B91C-4C15-A91D-B82BAD55B45A}"/>
              </a:ext>
            </a:extLst>
          </p:cNvPr>
          <p:cNvSpPr txBox="1"/>
          <p:nvPr/>
        </p:nvSpPr>
        <p:spPr>
          <a:xfrm>
            <a:off x="147875" y="155694"/>
            <a:ext cx="3048000" cy="3246530"/>
          </a:xfrm>
          <a:prstGeom prst="rect">
            <a:avLst/>
          </a:prstGeom>
          <a:noFill/>
        </p:spPr>
        <p:txBody>
          <a:bodyPr wrap="square">
            <a:spAutoFit/>
          </a:bodyPr>
          <a:lstStyle/>
          <a:p>
            <a:pPr>
              <a:lnSpc>
                <a:spcPct val="150000"/>
              </a:lnSpc>
            </a:pPr>
            <a:r>
              <a:rPr lang="ar-JO" sz="2800" b="1" i="0" dirty="0">
                <a:solidFill>
                  <a:srgbClr val="000000"/>
                </a:solidFill>
                <a:effectLst/>
                <a:latin typeface="Arial" panose="020B0604020202020204" pitchFamily="34" charset="0"/>
                <a:cs typeface="Arial" panose="020B0604020202020204" pitchFamily="34" charset="0"/>
              </a:rPr>
              <a:t>الزواج</a:t>
            </a:r>
            <a:endParaRPr lang="en-US" sz="2800" b="1" i="0" dirty="0">
              <a:solidFill>
                <a:srgbClr val="000000"/>
              </a:solidFill>
              <a:effectLst/>
              <a:latin typeface="Arial" panose="020B0604020202020204" pitchFamily="34" charset="0"/>
              <a:cs typeface="Arial" panose="020B0604020202020204" pitchFamily="34" charset="0"/>
            </a:endParaRPr>
          </a:p>
          <a:p>
            <a:pPr>
              <a:lnSpc>
                <a:spcPct val="150000"/>
              </a:lnSpc>
            </a:pPr>
            <a:r>
              <a:rPr lang="ar-JO" sz="2800" b="1" dirty="0">
                <a:solidFill>
                  <a:srgbClr val="000000"/>
                </a:solidFill>
                <a:latin typeface="Arial" panose="020B0604020202020204" pitchFamily="34" charset="0"/>
                <a:cs typeface="Arial" panose="020B0604020202020204" pitchFamily="34" charset="0"/>
              </a:rPr>
              <a:t>عروس</a:t>
            </a:r>
            <a:endParaRPr lang="en-US" sz="2800" b="1" dirty="0">
              <a:solidFill>
                <a:srgbClr val="000000"/>
              </a:solidFill>
              <a:latin typeface="Arial" panose="020B0604020202020204" pitchFamily="34" charset="0"/>
              <a:cs typeface="Arial" panose="020B0604020202020204" pitchFamily="34" charset="0"/>
            </a:endParaRPr>
          </a:p>
          <a:p>
            <a:pPr>
              <a:lnSpc>
                <a:spcPct val="150000"/>
              </a:lnSpc>
            </a:pPr>
            <a:r>
              <a:rPr lang="ar-JO" sz="2800" b="1" i="0" dirty="0">
                <a:solidFill>
                  <a:srgbClr val="000000"/>
                </a:solidFill>
                <a:effectLst/>
                <a:latin typeface="Arial" panose="020B0604020202020204" pitchFamily="34" charset="0"/>
                <a:cs typeface="Arial" panose="020B0604020202020204" pitchFamily="34" charset="0"/>
              </a:rPr>
              <a:t>مستعدة</a:t>
            </a:r>
            <a:endParaRPr lang="en-US" sz="2800" b="1" i="0" dirty="0">
              <a:solidFill>
                <a:srgbClr val="000000"/>
              </a:solidFill>
              <a:effectLst/>
              <a:latin typeface="Arial" panose="020B0604020202020204" pitchFamily="34" charset="0"/>
              <a:cs typeface="Arial" panose="020B0604020202020204" pitchFamily="34" charset="0"/>
            </a:endParaRPr>
          </a:p>
          <a:p>
            <a:pPr>
              <a:lnSpc>
                <a:spcPct val="150000"/>
              </a:lnSpc>
            </a:pPr>
            <a:r>
              <a:rPr lang="ar-JO" sz="2800" b="1" dirty="0">
                <a:solidFill>
                  <a:srgbClr val="000000"/>
                </a:solidFill>
                <a:latin typeface="Arial" panose="020B0604020202020204" pitchFamily="34" charset="0"/>
                <a:cs typeface="Arial" panose="020B0604020202020204" pitchFamily="34" charset="0"/>
              </a:rPr>
              <a:t>كتان ناعم،              لامع ونقي</a:t>
            </a:r>
            <a:endParaRPr lang="en-US" sz="2800" b="1" i="0" dirty="0">
              <a:solidFill>
                <a:srgbClr val="000000"/>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B04FAC4-CAD7-43B2-9711-3B7A7FAC0352}"/>
              </a:ext>
            </a:extLst>
          </p:cNvPr>
          <p:cNvSpPr txBox="1"/>
          <p:nvPr/>
        </p:nvSpPr>
        <p:spPr>
          <a:xfrm>
            <a:off x="3076574" y="3220135"/>
            <a:ext cx="8829675" cy="1384995"/>
          </a:xfrm>
          <a:prstGeom prst="rect">
            <a:avLst/>
          </a:prstGeom>
          <a:solidFill>
            <a:schemeClr val="bg1"/>
          </a:solidFill>
        </p:spPr>
        <p:txBody>
          <a:bodyPr wrap="square">
            <a:spAutoFit/>
          </a:bodyPr>
          <a:lstStyle/>
          <a:p>
            <a:pPr algn="ctr"/>
            <a:r>
              <a:rPr lang="ar-JO" sz="2800" b="1" i="0" dirty="0">
                <a:solidFill>
                  <a:srgbClr val="000000"/>
                </a:solidFill>
                <a:effectLst/>
                <a:latin typeface="Arial" panose="020B0604020202020204" pitchFamily="34" charset="0"/>
                <a:cs typeface="Arial" panose="020B0604020202020204" pitchFamily="34" charset="0"/>
              </a:rPr>
              <a:t>2 كورنثوس 11: 2</a:t>
            </a:r>
            <a:endParaRPr lang="en-US" sz="2800" b="1" i="0" dirty="0">
              <a:solidFill>
                <a:srgbClr val="000000"/>
              </a:solidFill>
              <a:effectLst/>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فإني أغار عليكم غيرة الله، لأني خطبتكم لرجل واحد، لأقدم عذراء عفيفة للمسيح.</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6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8" descr="Gold glitter invitation #goldinvitation | Glitter invitations, Gold glitter  invitation, Gold invitations">
            <a:extLst>
              <a:ext uri="{FF2B5EF4-FFF2-40B4-BE49-F238E27FC236}">
                <a16:creationId xmlns:a16="http://schemas.microsoft.com/office/drawing/2014/main" id="{499BDB81-D278-4754-AB6B-3CAA60179C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09" b="286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B37FE81-1282-43CC-A706-5A365B5665AB}"/>
              </a:ext>
            </a:extLst>
          </p:cNvPr>
          <p:cNvSpPr txBox="1"/>
          <p:nvPr/>
        </p:nvSpPr>
        <p:spPr>
          <a:xfrm>
            <a:off x="6055360" y="40203"/>
            <a:ext cx="6096000" cy="661207"/>
          </a:xfrm>
          <a:prstGeom prst="rect">
            <a:avLst/>
          </a:prstGeom>
          <a:solidFill>
            <a:schemeClr val="tx1"/>
          </a:solidFill>
        </p:spPr>
        <p:txBody>
          <a:bodyPr wrap="square">
            <a:spAutoFit/>
          </a:bodyPr>
          <a:lstStyle/>
          <a:p>
            <a:pPr algn="ctr">
              <a:lnSpc>
                <a:spcPct val="150000"/>
              </a:lnSpc>
            </a:pPr>
            <a:r>
              <a:rPr lang="ar-JO" sz="2800" b="1" dirty="0">
                <a:solidFill>
                  <a:schemeClr val="bg1"/>
                </a:solidFill>
                <a:latin typeface="Arial" panose="020B0604020202020204" pitchFamily="34" charset="0"/>
                <a:cs typeface="Arial" panose="020B0604020202020204" pitchFamily="34" charset="0"/>
              </a:rPr>
              <a:t>طوبى للمدعوين إلى عشاء عرس الخروف</a:t>
            </a:r>
            <a:endParaRPr lang="en-US" sz="28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71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fessional Wedding Photography Experience by S.A. Wedding in Seoul -  Klook US">
            <a:extLst>
              <a:ext uri="{FF2B5EF4-FFF2-40B4-BE49-F238E27FC236}">
                <a16:creationId xmlns:a16="http://schemas.microsoft.com/office/drawing/2014/main" id="{BE332B59-3051-4A56-B774-84AAA8969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95"/>
          <a:stretch/>
        </p:blipFill>
        <p:spPr bwMode="auto">
          <a:xfrm>
            <a:off x="-1" y="1"/>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38" name="Freeform: Shape 137">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1" name="Freeform: Shape 140">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2" name="TextBox 11">
            <a:extLst>
              <a:ext uri="{FF2B5EF4-FFF2-40B4-BE49-F238E27FC236}">
                <a16:creationId xmlns:a16="http://schemas.microsoft.com/office/drawing/2014/main" id="{DD47BACE-56FA-4F40-ADCB-76295FB6BA3A}"/>
              </a:ext>
            </a:extLst>
          </p:cNvPr>
          <p:cNvSpPr txBox="1"/>
          <p:nvPr/>
        </p:nvSpPr>
        <p:spPr>
          <a:xfrm>
            <a:off x="-19051" y="4254329"/>
            <a:ext cx="12220575" cy="1384995"/>
          </a:xfrm>
          <a:prstGeom prst="rect">
            <a:avLst/>
          </a:prstGeom>
          <a:solidFill>
            <a:schemeClr val="bg1"/>
          </a:solidFill>
        </p:spPr>
        <p:txBody>
          <a:bodyPr wrap="square">
            <a:spAutoFit/>
          </a:bodyPr>
          <a:lstStyle/>
          <a:p>
            <a:pPr algn="ctr"/>
            <a:r>
              <a:rPr lang="ar-JO" sz="2800" b="1" i="0" dirty="0">
                <a:solidFill>
                  <a:srgbClr val="000000"/>
                </a:solidFill>
                <a:effectLst/>
                <a:latin typeface="Arial" panose="020B0604020202020204" pitchFamily="34" charset="0"/>
                <a:cs typeface="Arial" panose="020B0604020202020204" pitchFamily="34" charset="0"/>
              </a:rPr>
              <a:t>كولوسي 3: 1-2</a:t>
            </a:r>
            <a:endParaRPr lang="en-US" sz="2800" b="1" i="0" dirty="0">
              <a:solidFill>
                <a:srgbClr val="000000"/>
              </a:solidFill>
              <a:effectLst/>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1 فإن كنتم قد قمتم مع المسيح فاطلبوا ما فوق، حيث المسيح جالس عن يمين الله 2 اهتموا بما فوق لا بما على الأرض</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56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fessional Wedding Photography Experience by S.A. Wedding in Seoul -  Klook US">
            <a:extLst>
              <a:ext uri="{FF2B5EF4-FFF2-40B4-BE49-F238E27FC236}">
                <a16:creationId xmlns:a16="http://schemas.microsoft.com/office/drawing/2014/main" id="{BE332B59-3051-4A56-B774-84AAA8969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95"/>
          <a:stretch/>
        </p:blipFill>
        <p:spPr bwMode="auto">
          <a:xfrm>
            <a:off x="-1" y="1"/>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38" name="Freeform: Shape 137">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1" name="Freeform: Shape 140">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2" name="TextBox 11">
            <a:extLst>
              <a:ext uri="{FF2B5EF4-FFF2-40B4-BE49-F238E27FC236}">
                <a16:creationId xmlns:a16="http://schemas.microsoft.com/office/drawing/2014/main" id="{DD47BACE-56FA-4F40-ADCB-76295FB6BA3A}"/>
              </a:ext>
            </a:extLst>
          </p:cNvPr>
          <p:cNvSpPr txBox="1"/>
          <p:nvPr/>
        </p:nvSpPr>
        <p:spPr>
          <a:xfrm>
            <a:off x="-17078" y="4244804"/>
            <a:ext cx="12228128" cy="1384995"/>
          </a:xfrm>
          <a:prstGeom prst="rect">
            <a:avLst/>
          </a:prstGeom>
          <a:solidFill>
            <a:schemeClr val="bg1"/>
          </a:solidFill>
        </p:spPr>
        <p:txBody>
          <a:bodyPr wrap="square">
            <a:spAutoFit/>
          </a:bodyPr>
          <a:lstStyle/>
          <a:p>
            <a:pPr algn="ctr"/>
            <a:r>
              <a:rPr lang="ar-JO" sz="2800" b="1" i="0" dirty="0">
                <a:solidFill>
                  <a:srgbClr val="000000"/>
                </a:solidFill>
                <a:effectLst/>
                <a:latin typeface="Arial" panose="020B0604020202020204" pitchFamily="34" charset="0"/>
                <a:cs typeface="Arial" panose="020B0604020202020204" pitchFamily="34" charset="0"/>
              </a:rPr>
              <a:t>أفسس 1: 13-14</a:t>
            </a:r>
            <a:endParaRPr lang="en-US" sz="2800" b="1" i="0" dirty="0">
              <a:solidFill>
                <a:srgbClr val="000000"/>
              </a:solidFill>
              <a:effectLst/>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13 الذي فيه أيضاً أنتم، إذ سمعتم كلمة الحق، إنجيل خلاصكم، الذي فيه أيضاً إذ آمنتم ختمتم بروح الموعد القدوس 14 الذي هو </a:t>
            </a:r>
            <a:r>
              <a:rPr lang="ar-JO" sz="2800" u="sng" dirty="0">
                <a:latin typeface="Arial" panose="020B0604020202020204" pitchFamily="34" charset="0"/>
                <a:cs typeface="Arial" panose="020B0604020202020204" pitchFamily="34" charset="0"/>
              </a:rPr>
              <a:t>عربون</a:t>
            </a:r>
            <a:r>
              <a:rPr lang="ar-JO" sz="2800" dirty="0">
                <a:latin typeface="Arial" panose="020B0604020202020204" pitchFamily="34" charset="0"/>
                <a:cs typeface="Arial" panose="020B0604020202020204" pitchFamily="34" charset="0"/>
              </a:rPr>
              <a:t> ميراثنا، لفداء المقتنى، لمدح مجده.</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95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fessional Wedding Photography Experience by S.A. Wedding in Seoul -  Klook US">
            <a:extLst>
              <a:ext uri="{FF2B5EF4-FFF2-40B4-BE49-F238E27FC236}">
                <a16:creationId xmlns:a16="http://schemas.microsoft.com/office/drawing/2014/main" id="{BE332B59-3051-4A56-B774-84AAA8969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95"/>
          <a:stretch/>
        </p:blipFill>
        <p:spPr bwMode="auto">
          <a:xfrm>
            <a:off x="-1" y="-19049"/>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38" name="Freeform: Shape 137">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1" name="Freeform: Shape 140">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2" name="TextBox 11">
            <a:extLst>
              <a:ext uri="{FF2B5EF4-FFF2-40B4-BE49-F238E27FC236}">
                <a16:creationId xmlns:a16="http://schemas.microsoft.com/office/drawing/2014/main" id="{DD47BACE-56FA-4F40-ADCB-76295FB6BA3A}"/>
              </a:ext>
            </a:extLst>
          </p:cNvPr>
          <p:cNvSpPr txBox="1"/>
          <p:nvPr/>
        </p:nvSpPr>
        <p:spPr>
          <a:xfrm>
            <a:off x="0" y="5568779"/>
            <a:ext cx="12191695" cy="523220"/>
          </a:xfrm>
          <a:prstGeom prst="rect">
            <a:avLst/>
          </a:prstGeom>
          <a:solidFill>
            <a:schemeClr val="bg1"/>
          </a:solidFill>
        </p:spPr>
        <p:txBody>
          <a:bodyPr wrap="square">
            <a:spAutoFit/>
          </a:bodyPr>
          <a:lstStyle/>
          <a:p>
            <a:pPr algn="ctr"/>
            <a:r>
              <a:rPr lang="ar-JO" sz="2800" b="1" i="0" dirty="0">
                <a:solidFill>
                  <a:srgbClr val="000000"/>
                </a:solidFill>
                <a:effectLst/>
                <a:latin typeface="Times New Roman" panose="02020603050405020304" pitchFamily="18" charset="0"/>
                <a:cs typeface="Times New Roman" panose="02020603050405020304" pitchFamily="18" charset="0"/>
              </a:rPr>
              <a:t>متى 22: 1-13</a:t>
            </a:r>
            <a:endParaRPr lang="en-US"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11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151793"/>
            <a:ext cx="7491004" cy="49900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2583498" y="2049859"/>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70FB920-9E07-5A42-BBAA-E69913512E01}"/>
              </a:ext>
            </a:extLst>
          </p:cNvPr>
          <p:cNvSpPr>
            <a:spLocks noChangeArrowheads="1"/>
          </p:cNvSpPr>
          <p:nvPr/>
        </p:nvSpPr>
        <p:spPr bwMode="auto">
          <a:xfrm>
            <a:off x="0" y="6141808"/>
            <a:ext cx="12211336" cy="712490"/>
          </a:xfrm>
          <a:prstGeom prst="rect">
            <a:avLst/>
          </a:prstGeom>
          <a:solidFill>
            <a:srgbClr val="FFFF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1" eaLnBrk="1" fontAlgn="base" latinLnBrk="0" hangingPunct="1">
              <a:lnSpc>
                <a:spcPct val="100000"/>
              </a:lnSpc>
              <a:spcBef>
                <a:spcPct val="20000"/>
              </a:spcBef>
              <a:spcAft>
                <a:spcPts val="0"/>
              </a:spcAft>
              <a:buClr>
                <a:srgbClr val="FFCC00"/>
              </a:buClr>
              <a:buSzPct val="70000"/>
              <a:buFontTx/>
              <a:buNone/>
              <a:tabLst/>
              <a:defRPr/>
            </a:pPr>
            <a:r>
              <a:rPr kumimoji="0" lang="ar-JO" sz="4000" b="1"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تثبيت انظارنا على إعلان الله المستقبلي</a:t>
            </a:r>
            <a:endParaRPr kumimoji="0" lang="en-US" sz="4000" b="1"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2064328" y="439303"/>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9130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92551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رابط الوعظ الموضوعي على </a:t>
            </a:r>
            <a:r>
              <a:rPr lang="en-US" sz="32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333"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5333"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8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02505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unny Day With Cloudy Emotions - Once Upon a Time">
            <a:extLst>
              <a:ext uri="{FF2B5EF4-FFF2-40B4-BE49-F238E27FC236}">
                <a16:creationId xmlns:a16="http://schemas.microsoft.com/office/drawing/2014/main" id="{ABBE4F1D-5E52-4963-9F18-84D226131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8" b="7500"/>
          <a:stretch/>
        </p:blipFill>
        <p:spPr bwMode="auto">
          <a:xfrm>
            <a:off x="1741" y="0"/>
            <a:ext cx="12184310" cy="6943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336657-F0B2-404E-B5B9-A9799F28F5EB}"/>
              </a:ext>
            </a:extLst>
          </p:cNvPr>
          <p:cNvSpPr txBox="1"/>
          <p:nvPr/>
        </p:nvSpPr>
        <p:spPr>
          <a:xfrm>
            <a:off x="338137" y="981075"/>
            <a:ext cx="11515725" cy="1647118"/>
          </a:xfrm>
          <a:prstGeom prst="rect">
            <a:avLst/>
          </a:prstGeom>
          <a:solidFill>
            <a:schemeClr val="bg1"/>
          </a:solidFill>
          <a:ln>
            <a:solidFill>
              <a:schemeClr val="accent1"/>
            </a:solidFill>
          </a:ln>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السؤال 1</a:t>
            </a:r>
            <a:r>
              <a:rPr kumimoji="0" lang="ar-JO"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كيف أتطلع إلى المستقبل عندما يبدو أن الحياة ستزداد سوءً ولن تتحسن؟</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السؤال 2</a:t>
            </a:r>
            <a:r>
              <a:rPr kumimoji="0" lang="ar-JO"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كيف أتطلع إلى المستقبل عندما يحدث شيء مريع دون سابق إنذار؟</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13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unny Day With Cloudy Emotions - Once Upon a Time">
            <a:extLst>
              <a:ext uri="{FF2B5EF4-FFF2-40B4-BE49-F238E27FC236}">
                <a16:creationId xmlns:a16="http://schemas.microsoft.com/office/drawing/2014/main" id="{ABBE4F1D-5E52-4963-9F18-84D226131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8" b="7500"/>
          <a:stretch/>
        </p:blipFill>
        <p:spPr bwMode="auto">
          <a:xfrm>
            <a:off x="1741" y="0"/>
            <a:ext cx="12184310" cy="6943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336657-F0B2-404E-B5B9-A9799F28F5EB}"/>
              </a:ext>
            </a:extLst>
          </p:cNvPr>
          <p:cNvSpPr txBox="1"/>
          <p:nvPr/>
        </p:nvSpPr>
        <p:spPr>
          <a:xfrm>
            <a:off x="1414740" y="952500"/>
            <a:ext cx="9358312" cy="522259"/>
          </a:xfrm>
          <a:prstGeom prst="rect">
            <a:avLst/>
          </a:prstGeom>
          <a:solidFill>
            <a:schemeClr val="bg1"/>
          </a:solidFill>
          <a:ln>
            <a:solidFill>
              <a:schemeClr val="accent1"/>
            </a:solidFill>
          </a:ln>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السؤال 3</a:t>
            </a:r>
            <a:r>
              <a:rPr kumimoji="0" lang="ar-JO"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ما هو نوع المستقبل الذي أتطلع إليه؟</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984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EB017-4357-48CC-B33F-4742F7FAA60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Revelation | Focal Point Ministries">
            <a:extLst>
              <a:ext uri="{FF2B5EF4-FFF2-40B4-BE49-F238E27FC236}">
                <a16:creationId xmlns:a16="http://schemas.microsoft.com/office/drawing/2014/main" id="{6D932C09-A8FA-4044-8CD5-1A5D9959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3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A006B2-92AD-4999-877C-90A4CF9C628F}"/>
              </a:ext>
            </a:extLst>
          </p:cNvPr>
          <p:cNvSpPr txBox="1"/>
          <p:nvPr/>
        </p:nvSpPr>
        <p:spPr>
          <a:xfrm>
            <a:off x="419100" y="3915846"/>
            <a:ext cx="10029825" cy="1953868"/>
          </a:xfrm>
          <a:prstGeom prst="rect">
            <a:avLst/>
          </a:prstGeom>
          <a:noFill/>
        </p:spPr>
        <p:txBody>
          <a:bodyPr wrap="square">
            <a:spAutoFit/>
          </a:bodyPr>
          <a:lstStyle/>
          <a:p>
            <a:pPr algn="r" rtl="1">
              <a:lnSpc>
                <a:spcPct val="150000"/>
              </a:lnSpc>
            </a:pPr>
            <a:r>
              <a:rPr lang="ar-JO" sz="2800" b="1" dirty="0">
                <a:solidFill>
                  <a:schemeClr val="bg1"/>
                </a:solidFill>
                <a:latin typeface="Times New Roman" panose="02020603050405020304" pitchFamily="18" charset="0"/>
                <a:cs typeface="Times New Roman" panose="02020603050405020304" pitchFamily="18" charset="0"/>
              </a:rPr>
              <a:t>1           يسوع هنا</a:t>
            </a:r>
          </a:p>
          <a:p>
            <a:pPr algn="r" rtl="1">
              <a:lnSpc>
                <a:spcPct val="150000"/>
              </a:lnSpc>
            </a:pPr>
            <a:r>
              <a:rPr lang="ar-JO" sz="2800" b="1" dirty="0">
                <a:solidFill>
                  <a:schemeClr val="bg1"/>
                </a:solidFill>
                <a:latin typeface="Times New Roman" panose="02020603050405020304" pitchFamily="18" charset="0"/>
                <a:cs typeface="Times New Roman" panose="02020603050405020304" pitchFamily="18" charset="0"/>
              </a:rPr>
              <a:t>2-3       الكنائس تستعد</a:t>
            </a:r>
          </a:p>
          <a:p>
            <a:pPr algn="r" rtl="1">
              <a:lnSpc>
                <a:spcPct val="150000"/>
              </a:lnSpc>
            </a:pPr>
            <a:r>
              <a:rPr lang="ar-JO" sz="2800" b="1" dirty="0">
                <a:solidFill>
                  <a:schemeClr val="bg1"/>
                </a:solidFill>
                <a:latin typeface="Times New Roman" panose="02020603050405020304" pitchFamily="18" charset="0"/>
                <a:cs typeface="Times New Roman" panose="02020603050405020304" pitchFamily="18" charset="0"/>
              </a:rPr>
              <a:t>4-18    الدينونة العالمية</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2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EB017-4357-48CC-B33F-4742F7FAA60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Revelation | Focal Point Ministries">
            <a:extLst>
              <a:ext uri="{FF2B5EF4-FFF2-40B4-BE49-F238E27FC236}">
                <a16:creationId xmlns:a16="http://schemas.microsoft.com/office/drawing/2014/main" id="{6D932C09-A8FA-4044-8CD5-1A5D9959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3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A006B2-92AD-4999-877C-90A4CF9C628F}"/>
              </a:ext>
            </a:extLst>
          </p:cNvPr>
          <p:cNvSpPr txBox="1"/>
          <p:nvPr/>
        </p:nvSpPr>
        <p:spPr>
          <a:xfrm>
            <a:off x="1081087" y="3550443"/>
            <a:ext cx="10029825" cy="1600438"/>
          </a:xfrm>
          <a:prstGeom prst="rect">
            <a:avLst/>
          </a:prstGeom>
          <a:noFill/>
        </p:spPr>
        <p:txBody>
          <a:bodyPr wrap="square">
            <a:spAutoFit/>
          </a:bodyPr>
          <a:lstStyle/>
          <a:p>
            <a:pPr algn="ctr">
              <a:lnSpc>
                <a:spcPct val="150000"/>
              </a:lnSpc>
            </a:pP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متى 24: 21-22</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ar-JO" sz="2800" dirty="0">
                <a:solidFill>
                  <a:schemeClr val="bg1"/>
                </a:solidFill>
                <a:latin typeface="Arial" panose="020B0604020202020204" pitchFamily="34" charset="0"/>
                <a:cs typeface="Arial" panose="020B0604020202020204" pitchFamily="34" charset="0"/>
              </a:rPr>
              <a:t>21 لأنه يكون حينئذ </a:t>
            </a:r>
            <a:r>
              <a:rPr lang="ar-JO" sz="2800" u="sng" dirty="0">
                <a:solidFill>
                  <a:schemeClr val="bg1"/>
                </a:solidFill>
                <a:latin typeface="Arial" panose="020B0604020202020204" pitchFamily="34" charset="0"/>
                <a:cs typeface="Arial" panose="020B0604020202020204" pitchFamily="34" charset="0"/>
              </a:rPr>
              <a:t>ضيق عظيم </a:t>
            </a:r>
            <a:r>
              <a:rPr lang="ar-JO" sz="2800" dirty="0">
                <a:solidFill>
                  <a:schemeClr val="bg1"/>
                </a:solidFill>
                <a:latin typeface="Arial" panose="020B0604020202020204" pitchFamily="34" charset="0"/>
                <a:cs typeface="Arial" panose="020B0604020202020204" pitchFamily="34" charset="0"/>
              </a:rPr>
              <a:t>لم يكن مثله منذ ابتداء العالم إلى الآن ولن يكون.</a:t>
            </a:r>
          </a:p>
          <a:p>
            <a:pPr algn="ctr"/>
            <a:r>
              <a:rPr lang="ar-JO" sz="2800" dirty="0">
                <a:solidFill>
                  <a:schemeClr val="bg1"/>
                </a:solidFill>
                <a:latin typeface="Arial" panose="020B0604020202020204" pitchFamily="34" charset="0"/>
                <a:cs typeface="Arial" panose="020B0604020202020204" pitchFamily="34" charset="0"/>
              </a:rPr>
              <a:t>22 ولو لم تقصر تلك الأيام لم يخلص جسد. ولكن لأجل المختارين تقصر تلك الأيام.</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09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EB017-4357-48CC-B33F-4742F7FAA60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Arrow: Right 16">
            <a:extLst>
              <a:ext uri="{FF2B5EF4-FFF2-40B4-BE49-F238E27FC236}">
                <a16:creationId xmlns:a16="http://schemas.microsoft.com/office/drawing/2014/main" id="{C6DE9A9D-924B-4EC9-812F-80DA08BDBC50}"/>
              </a:ext>
            </a:extLst>
          </p:cNvPr>
          <p:cNvSpPr/>
          <p:nvPr/>
        </p:nvSpPr>
        <p:spPr>
          <a:xfrm>
            <a:off x="438149" y="3748713"/>
            <a:ext cx="10563226" cy="1209258"/>
          </a:xfrm>
          <a:prstGeom prst="rightArrow">
            <a:avLst/>
          </a:prstGeom>
          <a:solidFill>
            <a:srgbClr val="401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60EE4BDC-B1BE-48D7-B637-78FB17CD9390}"/>
              </a:ext>
            </a:extLst>
          </p:cNvPr>
          <p:cNvSpPr/>
          <p:nvPr/>
        </p:nvSpPr>
        <p:spPr>
          <a:xfrm>
            <a:off x="438149" y="2688370"/>
            <a:ext cx="7820026" cy="1209258"/>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1EB29D05-8C7C-451D-BB48-6135E68703FF}"/>
              </a:ext>
            </a:extLst>
          </p:cNvPr>
          <p:cNvSpPr/>
          <p:nvPr/>
        </p:nvSpPr>
        <p:spPr>
          <a:xfrm>
            <a:off x="438149" y="1600617"/>
            <a:ext cx="5581651" cy="120925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AC19FB4-1E53-4F90-8E3A-3DBF848E0FA3}"/>
              </a:ext>
            </a:extLst>
          </p:cNvPr>
          <p:cNvSpPr txBox="1"/>
          <p:nvPr/>
        </p:nvSpPr>
        <p:spPr>
          <a:xfrm>
            <a:off x="2715816" y="563046"/>
            <a:ext cx="6760368" cy="523220"/>
          </a:xfrm>
          <a:prstGeom prst="rect">
            <a:avLst/>
          </a:prstGeom>
          <a:solidFill>
            <a:schemeClr val="accent4">
              <a:lumMod val="75000"/>
            </a:schemeClr>
          </a:solidFill>
        </p:spPr>
        <p:txBody>
          <a:bodyPr wrap="square">
            <a:spAutoFit/>
          </a:bodyPr>
          <a:lstStyle/>
          <a:p>
            <a:pPr algn="ctr"/>
            <a:r>
              <a:rPr lang="ar-JO" sz="2800" b="1" dirty="0">
                <a:solidFill>
                  <a:schemeClr val="bg1"/>
                </a:solidFill>
                <a:latin typeface="Arial" panose="020B0604020202020204" pitchFamily="34" charset="0"/>
                <a:ea typeface="Calibri" panose="020F0502020204030204" pitchFamily="34" charset="0"/>
                <a:cs typeface="Arial" panose="020B0604020202020204" pitchFamily="34" charset="0"/>
              </a:rPr>
              <a:t>زيادة الكشف عن الأزمنة الأخيرة</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03A6545-BF5F-4054-AB1B-4A09C7E0F8FE}"/>
              </a:ext>
            </a:extLst>
          </p:cNvPr>
          <p:cNvSpPr txBox="1"/>
          <p:nvPr/>
        </p:nvSpPr>
        <p:spPr>
          <a:xfrm>
            <a:off x="438150" y="1943100"/>
            <a:ext cx="4124325" cy="543757"/>
          </a:xfrm>
          <a:prstGeom prst="rect">
            <a:avLst/>
          </a:prstGeom>
          <a:noFill/>
        </p:spPr>
        <p:txBody>
          <a:bodyPr wrap="square">
            <a:spAutoFit/>
          </a:bodyPr>
          <a:lstStyle/>
          <a:p>
            <a:r>
              <a:rPr lang="ar-JO" sz="2800" b="1" dirty="0">
                <a:solidFill>
                  <a:schemeClr val="bg1"/>
                </a:solidFill>
                <a:latin typeface="Arial" panose="020B0604020202020204" pitchFamily="34" charset="0"/>
                <a:cs typeface="Arial" panose="020B0604020202020204" pitchFamily="34" charset="0"/>
              </a:rPr>
              <a:t>دانيال</a:t>
            </a:r>
            <a:endParaRPr lang="en-US" sz="2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957E782-2758-4306-ACE1-0A9C43B03DD1}"/>
              </a:ext>
            </a:extLst>
          </p:cNvPr>
          <p:cNvSpPr txBox="1"/>
          <p:nvPr/>
        </p:nvSpPr>
        <p:spPr>
          <a:xfrm>
            <a:off x="438149" y="2990850"/>
            <a:ext cx="4124325" cy="543757"/>
          </a:xfrm>
          <a:prstGeom prst="rect">
            <a:avLst/>
          </a:prstGeom>
          <a:noFill/>
        </p:spPr>
        <p:txBody>
          <a:bodyPr wrap="square">
            <a:spAutoFit/>
          </a:bodyPr>
          <a:lstStyle/>
          <a:p>
            <a:r>
              <a:rPr lang="ar-JO" sz="2800" b="1" dirty="0">
                <a:solidFill>
                  <a:schemeClr val="bg1"/>
                </a:solidFill>
                <a:latin typeface="Arial" panose="020B0604020202020204" pitchFamily="34" charset="0"/>
                <a:cs typeface="Arial" panose="020B0604020202020204" pitchFamily="34" charset="0"/>
              </a:rPr>
              <a:t>متى 24</a:t>
            </a: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D82406-D002-41F2-AD24-712BEC265985}"/>
              </a:ext>
            </a:extLst>
          </p:cNvPr>
          <p:cNvSpPr txBox="1"/>
          <p:nvPr/>
        </p:nvSpPr>
        <p:spPr>
          <a:xfrm>
            <a:off x="438149" y="4048125"/>
            <a:ext cx="4124325" cy="543757"/>
          </a:xfrm>
          <a:prstGeom prst="rect">
            <a:avLst/>
          </a:prstGeom>
          <a:noFill/>
        </p:spPr>
        <p:txBody>
          <a:bodyPr wrap="square">
            <a:spAutoFit/>
          </a:bodyPr>
          <a:lstStyle/>
          <a:p>
            <a:r>
              <a:rPr lang="ar-JO" sz="2800" b="1" dirty="0">
                <a:solidFill>
                  <a:schemeClr val="bg1"/>
                </a:solidFill>
                <a:latin typeface="Arial" panose="020B0604020202020204" pitchFamily="34" charset="0"/>
                <a:cs typeface="Arial" panose="020B0604020202020204" pitchFamily="34" charset="0"/>
              </a:rPr>
              <a:t>رؤيا</a:t>
            </a:r>
            <a:endParaRPr lang="en-US" sz="2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C0BE9B4-4319-4861-995C-62F8DD68973F}"/>
              </a:ext>
            </a:extLst>
          </p:cNvPr>
          <p:cNvSpPr txBox="1"/>
          <p:nvPr/>
        </p:nvSpPr>
        <p:spPr>
          <a:xfrm>
            <a:off x="2424546" y="5172077"/>
            <a:ext cx="7337390" cy="584775"/>
          </a:xfrm>
          <a:prstGeom prst="rect">
            <a:avLst/>
          </a:prstGeom>
          <a:noFill/>
        </p:spPr>
        <p:txBody>
          <a:bodyPr wrap="square">
            <a:spAutoFit/>
          </a:bodyPr>
          <a:lstStyle/>
          <a:p>
            <a:pPr algn="ctr"/>
            <a:r>
              <a:rPr lang="ar-JO" sz="3200" b="1" dirty="0">
                <a:solidFill>
                  <a:schemeClr val="bg1"/>
                </a:solidFill>
                <a:latin typeface="Arial" panose="020B0604020202020204" pitchFamily="34" charset="0"/>
                <a:cs typeface="Arial" panose="020B0604020202020204" pitchFamily="34" charset="0"/>
              </a:rPr>
              <a:t>7 سنوات من الدينونة الإلهية على الأرض</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3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animBg="1"/>
      <p:bldP spid="5" grpId="0"/>
      <p:bldP spid="10" grpId="0"/>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EB017-4357-48CC-B33F-4742F7FAA603}"/>
              </a:ext>
            </a:extLst>
          </p:cNvPr>
          <p:cNvSpPr/>
          <p:nvPr/>
        </p:nvSpPr>
        <p:spPr>
          <a:xfrm>
            <a:off x="0" y="-19050"/>
            <a:ext cx="12192000" cy="34480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96A0930-41DC-49B9-BB45-CC1BB44EF326}"/>
              </a:ext>
            </a:extLst>
          </p:cNvPr>
          <p:cNvSpPr txBox="1"/>
          <p:nvPr/>
        </p:nvSpPr>
        <p:spPr>
          <a:xfrm>
            <a:off x="828675" y="801171"/>
            <a:ext cx="9867900" cy="1938992"/>
          </a:xfrm>
          <a:prstGeom prst="rect">
            <a:avLst/>
          </a:prstGeom>
          <a:noFill/>
        </p:spPr>
        <p:txBody>
          <a:bodyPr wrap="square">
            <a:spAutoFit/>
          </a:bodyPr>
          <a:lstStyle/>
          <a:p>
            <a:pPr algn="ctr"/>
            <a:r>
              <a:rPr lang="ar-JO" sz="4000" b="1" dirty="0">
                <a:solidFill>
                  <a:schemeClr val="bg1"/>
                </a:solidFill>
                <a:latin typeface="Arial" panose="020B0604020202020204" pitchFamily="34" charset="0"/>
                <a:ea typeface="Calibri" panose="020F0502020204030204" pitchFamily="34" charset="0"/>
                <a:cs typeface="Arial" panose="020B0604020202020204" pitchFamily="34" charset="0"/>
              </a:rPr>
              <a:t>أخبار سيئة</a:t>
            </a:r>
            <a:endPar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ar-JO" sz="4000" b="1" dirty="0">
                <a:solidFill>
                  <a:schemeClr val="bg1"/>
                </a:solidFill>
                <a:latin typeface="Arial" panose="020B0604020202020204" pitchFamily="34" charset="0"/>
                <a:ea typeface="Calibri" panose="020F0502020204030204" pitchFamily="34" charset="0"/>
                <a:cs typeface="Arial" panose="020B0604020202020204" pitchFamily="34" charset="0"/>
              </a:rPr>
              <a:t>دينونة الله العالمية قادمة</a:t>
            </a:r>
            <a:endPar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ar-JO" sz="4000" b="1" dirty="0">
                <a:solidFill>
                  <a:schemeClr val="bg1"/>
                </a:solidFill>
                <a:latin typeface="Arial" panose="020B0604020202020204" pitchFamily="34" charset="0"/>
                <a:ea typeface="Calibri" panose="020F0502020204030204" pitchFamily="34" charset="0"/>
                <a:cs typeface="Arial" panose="020B0604020202020204" pitchFamily="34" charset="0"/>
              </a:rPr>
              <a:t>ولن يوقفها شيء</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33BE4C8-8377-4129-966B-3E874FEF6833}"/>
              </a:ext>
            </a:extLst>
          </p:cNvPr>
          <p:cNvSpPr txBox="1"/>
          <p:nvPr/>
        </p:nvSpPr>
        <p:spPr>
          <a:xfrm>
            <a:off x="904875" y="3920222"/>
            <a:ext cx="9867900" cy="1938992"/>
          </a:xfrm>
          <a:prstGeom prst="rect">
            <a:avLst/>
          </a:prstGeom>
          <a:noFill/>
        </p:spPr>
        <p:txBody>
          <a:bodyPr wrap="square">
            <a:spAutoFit/>
          </a:bodyPr>
          <a:lstStyle/>
          <a:p>
            <a:pPr algn="ctr"/>
            <a:r>
              <a:rPr lang="ar-JO" sz="4000" b="1" dirty="0">
                <a:solidFill>
                  <a:srgbClr val="FF0000"/>
                </a:solidFill>
                <a:latin typeface="Arial" panose="020B0604020202020204" pitchFamily="34" charset="0"/>
                <a:ea typeface="Calibri" panose="020F0502020204030204" pitchFamily="34" charset="0"/>
                <a:cs typeface="Arial" panose="020B0604020202020204" pitchFamily="34" charset="0"/>
              </a:rPr>
              <a:t>أخبار سارة</a:t>
            </a:r>
            <a:endPar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r>
              <a:rPr lang="ar-JO" sz="4000" b="1" dirty="0">
                <a:solidFill>
                  <a:srgbClr val="FF0000"/>
                </a:solidFill>
                <a:latin typeface="Arial" panose="020B0604020202020204" pitchFamily="34" charset="0"/>
                <a:ea typeface="Calibri" panose="020F0502020204030204" pitchFamily="34" charset="0"/>
                <a:cs typeface="Arial" panose="020B0604020202020204" pitchFamily="34" charset="0"/>
              </a:rPr>
              <a:t>ينقذ يسوع المؤمنين من </a:t>
            </a:r>
          </a:p>
          <a:p>
            <a:pPr algn="ctr"/>
            <a:r>
              <a:rPr lang="ar-JO" sz="4000" b="1" dirty="0">
                <a:solidFill>
                  <a:srgbClr val="FF0000"/>
                </a:solidFill>
                <a:latin typeface="Arial" panose="020B0604020202020204" pitchFamily="34" charset="0"/>
                <a:ea typeface="Calibri" panose="020F0502020204030204" pitchFamily="34" charset="0"/>
                <a:cs typeface="Arial" panose="020B0604020202020204" pitchFamily="34" charset="0"/>
              </a:rPr>
              <a:t>الدينونة العالمية</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00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tting the Scene: How to Photograph Sunrise - Sunrise Photo Tips">
            <a:extLst>
              <a:ext uri="{FF2B5EF4-FFF2-40B4-BE49-F238E27FC236}">
                <a16:creationId xmlns:a16="http://schemas.microsoft.com/office/drawing/2014/main" id="{2DA84996-245D-4644-BFD7-FF0199274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5950"/>
          <a:stretch/>
        </p:blipFill>
        <p:spPr bwMode="auto">
          <a:xfrm>
            <a:off x="-1" y="-1"/>
            <a:ext cx="12211277"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814E8D23-5B55-44C2-BC39-E32823C448BD}"/>
              </a:ext>
            </a:extLst>
          </p:cNvPr>
          <p:cNvSpPr txBox="1"/>
          <p:nvPr/>
        </p:nvSpPr>
        <p:spPr>
          <a:xfrm>
            <a:off x="1542994" y="1171486"/>
            <a:ext cx="9106012" cy="3416320"/>
          </a:xfrm>
          <a:prstGeom prst="rect">
            <a:avLst/>
          </a:prstGeom>
          <a:solidFill>
            <a:schemeClr val="bg1"/>
          </a:solidFill>
        </p:spPr>
        <p:txBody>
          <a:bodyPr wrap="square">
            <a:spAutoFit/>
          </a:bodyPr>
          <a:lstStyle/>
          <a:p>
            <a:pPr algn="ctr"/>
            <a:r>
              <a:rPr lang="ar-JO" sz="3600" b="1" dirty="0">
                <a:solidFill>
                  <a:srgbClr val="000000"/>
                </a:solidFill>
                <a:latin typeface="Arial" panose="020B0604020202020204" pitchFamily="34" charset="0"/>
                <a:cs typeface="Arial" panose="020B0604020202020204" pitchFamily="34" charset="0"/>
              </a:rPr>
              <a:t>فيلبي 3: 20-21</a:t>
            </a:r>
            <a:endParaRPr lang="en-US" sz="3600" b="1" dirty="0">
              <a:solidFill>
                <a:srgbClr val="000000"/>
              </a:solidFill>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20 فإن سيرتنا نحن هي في السماوات، التي منها أيضاً </a:t>
            </a:r>
            <a:r>
              <a:rPr lang="ar-JO" sz="3600" b="1" u="sng" dirty="0">
                <a:latin typeface="Arial" panose="020B0604020202020204" pitchFamily="34" charset="0"/>
                <a:cs typeface="Arial" panose="020B0604020202020204" pitchFamily="34" charset="0"/>
              </a:rPr>
              <a:t>ننتظر</a:t>
            </a:r>
            <a:r>
              <a:rPr lang="ar-JO" sz="3600" dirty="0">
                <a:latin typeface="Arial" panose="020B0604020202020204" pitchFamily="34" charset="0"/>
                <a:cs typeface="Arial" panose="020B0604020202020204" pitchFamily="34" charset="0"/>
              </a:rPr>
              <a:t> مخلصاً هو الرب يسوع المسيح 21 الذي سيغير شكل جسد تواضعنا ليكون على صورة جسد مجده، بحسب عمل استطاعته أن يخضع لنفسه كل شيء.</a:t>
            </a:r>
          </a:p>
          <a:p>
            <a:pPr algn="ct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57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154</TotalTime>
  <Words>462</Words>
  <Application>Microsoft Macintosh PowerPoint</Application>
  <PresentationFormat>Widescreen</PresentationFormat>
  <Paragraphs>59</Paragraphs>
  <Slides>21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Meiryo</vt:lpstr>
      <vt:lpstr>ＭＳ Ｐゴシック</vt:lpstr>
      <vt:lpstr>Arial</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الوعظ الموضوعي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8</cp:revision>
  <dcterms:created xsi:type="dcterms:W3CDTF">2020-11-12T08:50:58Z</dcterms:created>
  <dcterms:modified xsi:type="dcterms:W3CDTF">2024-06-24T17:03:11Z</dcterms:modified>
</cp:coreProperties>
</file>